
<file path=[Content_Types].xml><?xml version="1.0" encoding="utf-8"?>
<Types xmlns="http://schemas.openxmlformats.org/package/2006/content-types"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4" r:id="rId2"/>
    <p:sldId id="263" r:id="rId3"/>
    <p:sldId id="257" r:id="rId4"/>
    <p:sldId id="258" r:id="rId5"/>
    <p:sldId id="259" r:id="rId6"/>
    <p:sldId id="273" r:id="rId7"/>
    <p:sldId id="274" r:id="rId8"/>
    <p:sldId id="275" r:id="rId9"/>
    <p:sldId id="277" r:id="rId10"/>
    <p:sldId id="278" r:id="rId11"/>
    <p:sldId id="280" r:id="rId12"/>
    <p:sldId id="276" r:id="rId13"/>
    <p:sldId id="272" r:id="rId14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1344" y="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18/08/2016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18/08/2016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18/08/2016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18/08/2016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18/08/2016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18/08/2016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18/08/2016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18/08/2016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18/08/2016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18/08/2016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965E5B-F914-4429-9E33-7456EC1E740A}" type="datetimeFigureOut">
              <a:rPr lang="es-MX" smtClean="0"/>
              <a:pPr/>
              <a:t>18/08/2016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965E5B-F914-4429-9E33-7456EC1E740A}" type="datetimeFigureOut">
              <a:rPr lang="es-MX" smtClean="0"/>
              <a:pPr/>
              <a:t>18/08/2016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55A63E0-4293-409F-A9B5-609CD89B83B8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6 Imagen" descr="LOGO JPG.jpg"/>
          <p:cNvPicPr/>
          <p:nvPr/>
        </p:nvPicPr>
        <p:blipFill>
          <a:blip r:embed="rId2" cstate="print"/>
          <a:srcRect l="34974" t="22000" r="34137" b="26320"/>
          <a:stretch>
            <a:fillRect/>
          </a:stretch>
        </p:blipFill>
        <p:spPr>
          <a:xfrm>
            <a:off x="8244408" y="404664"/>
            <a:ext cx="676906" cy="887342"/>
          </a:xfrm>
          <a:prstGeom prst="rect">
            <a:avLst/>
          </a:prstGeom>
        </p:spPr>
      </p:pic>
      <p:pic>
        <p:nvPicPr>
          <p:cNvPr id="11266" name="Picture 2" descr="Logo UAEH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9512" y="260648"/>
            <a:ext cx="1163766" cy="1440160"/>
          </a:xfrm>
          <a:prstGeom prst="rect">
            <a:avLst/>
          </a:prstGeom>
          <a:noFill/>
        </p:spPr>
      </p:pic>
      <p:sp>
        <p:nvSpPr>
          <p:cNvPr id="6" name="5 CuadroTexto"/>
          <p:cNvSpPr txBox="1"/>
          <p:nvPr/>
        </p:nvSpPr>
        <p:spPr>
          <a:xfrm>
            <a:off x="1475656" y="548680"/>
            <a:ext cx="6624736" cy="118494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4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UNIVERSIDAD AUTÓNOMA DEL ESTADO DE HIDALGO</a:t>
            </a:r>
          </a:p>
          <a:p>
            <a:pPr algn="ctr"/>
            <a:r>
              <a:rPr lang="es-MX" sz="2300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ESCUELA SUPERIOR DE ZIMAPÁN</a:t>
            </a:r>
            <a:endParaRPr lang="es-MX" sz="2300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6 CuadroTexto"/>
          <p:cNvSpPr txBox="1"/>
          <p:nvPr/>
        </p:nvSpPr>
        <p:spPr>
          <a:xfrm>
            <a:off x="1979712" y="2564904"/>
            <a:ext cx="5400600" cy="28315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Licenciatura en Derecho</a:t>
            </a:r>
          </a:p>
          <a:p>
            <a:pPr algn="ctr"/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ES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Principios </a:t>
            </a:r>
            <a:r>
              <a:rPr lang="es-MX" sz="2800" b="1" dirty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rectores del derecho del trabajo </a:t>
            </a:r>
            <a:endParaRPr lang="es-MX" sz="2800" b="1" dirty="0" smtClean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endParaRPr lang="es-MX" sz="20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L. D. Anel Victoria Trejo</a:t>
            </a:r>
          </a:p>
          <a:p>
            <a:pPr algn="ctr"/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Julio-Diciembre </a:t>
            </a:r>
            <a:r>
              <a:rPr lang="es-MX" sz="2300" b="1" dirty="0" smtClean="0">
                <a:solidFill>
                  <a:prstClr val="black"/>
                </a:solidFill>
                <a:latin typeface="Arial" pitchFamily="34" charset="0"/>
                <a:cs typeface="Arial" pitchFamily="34" charset="0"/>
              </a:rPr>
              <a:t>2016</a:t>
            </a:r>
            <a:endParaRPr lang="es-MX" sz="2300" b="1" dirty="0">
              <a:solidFill>
                <a:prstClr val="black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5896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agen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115616" y="836713"/>
            <a:ext cx="7272808" cy="51125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635910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043608" y="1028343"/>
            <a:ext cx="6840760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es-MX" sz="24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5) Equidad</a:t>
            </a:r>
            <a:r>
              <a:rPr lang="es-MX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: Dar a cada quien lo que corresponde </a:t>
            </a:r>
          </a:p>
          <a:p>
            <a:pPr algn="just">
              <a:spcAft>
                <a:spcPts val="0"/>
              </a:spcAft>
            </a:pPr>
            <a:r>
              <a:rPr lang="es-MX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</a:p>
          <a:p>
            <a:pPr algn="just">
              <a:spcAft>
                <a:spcPts val="0"/>
              </a:spcAft>
            </a:pPr>
            <a:r>
              <a:rPr lang="es-MX" sz="2400" b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6) Justicia</a:t>
            </a:r>
            <a:r>
              <a:rPr lang="es-MX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: Principios de proporcionalidad de igualdad (proporcionalidad de lo que se va a dar) </a:t>
            </a:r>
          </a:p>
          <a:p>
            <a:pPr algn="just">
              <a:spcAft>
                <a:spcPts val="0"/>
              </a:spcAft>
            </a:pPr>
            <a:r>
              <a:rPr lang="es-MX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Art.3 LFT Justicia: El trabajo es un derecho y un deber social; exige respeto por las libertades y dignidad de quien lo presta, y efectuarse en condiciones que aseguren la vida, salud y un nivel económico decoroso para el trabajador y su familia.</a:t>
            </a:r>
            <a:r>
              <a:rPr lang="es-MX" sz="2400" i="1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endParaRPr lang="es-MX" sz="2400" dirty="0">
              <a:solidFill>
                <a:srgbClr val="000000"/>
              </a:solidFill>
              <a:latin typeface="Arial" panose="020B0604020202020204" pitchFamily="34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es-MX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Art. 4 LFT Equidad: No se podrá impedir el trabajo a ninguna persona ni que se dedique a la profesión, industria o comercio.</a:t>
            </a:r>
          </a:p>
          <a:p>
            <a:pPr algn="just">
              <a:spcAft>
                <a:spcPts val="0"/>
              </a:spcAft>
            </a:pPr>
            <a:r>
              <a:rPr lang="es-MX" sz="2400" dirty="0">
                <a:solidFill>
                  <a:srgbClr val="000000"/>
                </a:solidFill>
                <a:latin typeface="Arial" panose="020B0604020202020204" pitchFamily="34" charset="0"/>
                <a:ea typeface="Calibri" panose="020F0502020204030204" pitchFamily="34" charset="0"/>
              </a:rPr>
              <a:t> </a:t>
            </a:r>
            <a:endParaRPr lang="es-MX" sz="2400" dirty="0">
              <a:solidFill>
                <a:srgbClr val="000000"/>
              </a:solidFill>
              <a:effectLst/>
              <a:latin typeface="Arial" panose="020B0604020202020204" pitchFamily="34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81221005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Rectángulo"/>
          <p:cNvSpPr/>
          <p:nvPr/>
        </p:nvSpPr>
        <p:spPr>
          <a:xfrm>
            <a:off x="384622" y="1412776"/>
            <a:ext cx="8424936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400" dirty="0" smtClean="0">
                <a:latin typeface="Arial Black" pitchFamily="34" charset="0"/>
              </a:rPr>
              <a:t>Conclusiones:</a:t>
            </a:r>
          </a:p>
          <a:p>
            <a:r>
              <a:rPr lang="es-MX" sz="2400" dirty="0"/>
              <a:t>La naturaleza jurídica del derecho laboral nace como fundamento en el art. 123 constitucional que establece “toda persona tiene derecho al trabajo digno y socialmente útil, al efecto se promoverán la creación de empleos y la organización social para el trabajo”</a:t>
            </a:r>
          </a:p>
          <a:p>
            <a:r>
              <a:rPr lang="es-MX" sz="2400" dirty="0"/>
              <a:t> </a:t>
            </a:r>
          </a:p>
          <a:p>
            <a:pPr algn="just"/>
            <a:r>
              <a:rPr lang="es-MX" sz="2400" dirty="0"/>
              <a:t>Además de contar con el artículo 5to. Constitucional que establece la posibilidad de dedicarse al oficio, profesión o actividad que mejor nos acomode a nuestros intereses; siendo ambos garantías sociales e individuales respectivamente, no dejando pasar por alto el marco jurídico de la Ley Federal del Trabajo</a:t>
            </a:r>
            <a:endParaRPr lang="es-MX" sz="2400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5985394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829736"/>
            <a:ext cx="8424936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Bibliografía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del tema: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la Cueva, Mario, Dávalos, José, Derecho individual de trabajo, Porrúa, 2003, pág. 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39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s-ES" sz="2400" dirty="0">
              <a:latin typeface="Arial" pitchFamily="34" charset="0"/>
              <a:cs typeface="Arial" pitchFamily="34" charset="0"/>
            </a:endParaRP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Trueba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Urbina, Alberto Mario, Dávalos, José, Derecho individual de trabajo, Porrúa, 2003, pág. 39</a:t>
            </a:r>
            <a:r>
              <a:rPr lang="es-ES" sz="2400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 </a:t>
            </a:r>
            <a:endParaRPr lang="es-ES" sz="2400" dirty="0">
              <a:latin typeface="Arial" pitchFamily="34" charset="0"/>
              <a:cs typeface="Arial" pitchFamily="34" charset="0"/>
            </a:endParaRP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Sánchez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Alvarado, Alfredo, Dávalos, José, Derecho individual de trabajo, Porrúa, 2003, pág. 39</a:t>
            </a:r>
            <a:r>
              <a:rPr lang="es-ES" sz="2400">
                <a:latin typeface="Arial" pitchFamily="34" charset="0"/>
                <a:cs typeface="Arial" pitchFamily="34" charset="0"/>
              </a:rPr>
              <a:t>. </a:t>
            </a:r>
            <a:endParaRPr lang="es-ES" sz="2400" smtClean="0">
              <a:latin typeface="Arial" pitchFamily="34" charset="0"/>
              <a:cs typeface="Arial" pitchFamily="34" charset="0"/>
            </a:endParaRPr>
          </a:p>
          <a:p>
            <a:endParaRPr lang="es-ES" sz="2400" dirty="0">
              <a:latin typeface="Arial" pitchFamily="34" charset="0"/>
              <a:cs typeface="Arial" pitchFamily="34" charset="0"/>
            </a:endParaRPr>
          </a:p>
          <a:p>
            <a:r>
              <a:rPr lang="es-ES" sz="2400" dirty="0" smtClean="0">
                <a:latin typeface="Arial" pitchFamily="34" charset="0"/>
                <a:cs typeface="Arial" pitchFamily="34" charset="0"/>
              </a:rPr>
              <a:t>De </a:t>
            </a:r>
            <a:r>
              <a:rPr lang="es-ES" sz="2400" dirty="0">
                <a:latin typeface="Arial" pitchFamily="34" charset="0"/>
                <a:cs typeface="Arial" pitchFamily="34" charset="0"/>
              </a:rPr>
              <a:t>Buen Lozano, Néstor, Derecho del trabajo I, Porrúa, 2000, pág. 131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0352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251520" y="188640"/>
            <a:ext cx="8712968" cy="6498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000" dirty="0" smtClean="0">
                <a:latin typeface="Arial" pitchFamily="34" charset="0"/>
                <a:cs typeface="Arial" pitchFamily="34" charset="0"/>
              </a:rPr>
              <a:t>Concepto de Derecho del Trabajo</a:t>
            </a: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 smtClean="0">
                <a:latin typeface="Arial" pitchFamily="34" charset="0"/>
                <a:cs typeface="Arial" pitchFamily="34" charset="0"/>
              </a:rPr>
              <a:t>Resumen (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Abstract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dirty="0" smtClean="0">
                <a:latin typeface="Arial" pitchFamily="34" charset="0"/>
                <a:cs typeface="Arial" pitchFamily="34" charset="0"/>
              </a:rPr>
              <a:t>Es importante que el alumno identifique que es derecho es social y desde sus propios conceptos se indica que el Estado tutela a la clase trabajadora, buscando el equilibrio entre la fuerza de trabajo y el patrón, además de la justicia social.</a:t>
            </a: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It is important that the student is identified that is right from their own social and concepts indicated that the protection of the working class state, seeking a balance between the workforce and the employer, in addition to social justice.</a:t>
            </a: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000" b="1" dirty="0">
                <a:latin typeface="Arial" pitchFamily="34" charset="0"/>
                <a:cs typeface="Arial" pitchFamily="34" charset="0"/>
              </a:rPr>
              <a:t> Palabras clave: 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(</a:t>
            </a:r>
            <a:r>
              <a:rPr lang="es-MX" sz="2000" b="1" dirty="0" err="1" smtClean="0">
                <a:latin typeface="Arial" pitchFamily="34" charset="0"/>
                <a:cs typeface="Arial" pitchFamily="34" charset="0"/>
              </a:rPr>
              <a:t>keywords</a:t>
            </a:r>
            <a:r>
              <a:rPr lang="es-MX" sz="2000" b="1" dirty="0" smtClean="0">
                <a:latin typeface="Arial" pitchFamily="34" charset="0"/>
                <a:cs typeface="Arial" pitchFamily="34" charset="0"/>
              </a:rPr>
              <a:t>)</a:t>
            </a:r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000" b="1" dirty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s-MX" sz="2000" dirty="0">
                <a:latin typeface="Arial" pitchFamily="34" charset="0"/>
                <a:cs typeface="Arial" pitchFamily="34" charset="0"/>
              </a:rPr>
              <a:t>derecho social, fuerza de trabajo, patrón, justicia social</a:t>
            </a:r>
            <a:endParaRPr lang="es-MX" sz="2000" dirty="0" smtClean="0">
              <a:latin typeface="Arial" pitchFamily="34" charset="0"/>
              <a:cs typeface="Arial" pitchFamily="34" charset="0"/>
            </a:endParaRPr>
          </a:p>
          <a:p>
            <a:pPr marL="342900" indent="-342900" algn="just">
              <a:lnSpc>
                <a:spcPct val="150000"/>
              </a:lnSpc>
              <a:buFont typeface="Arial" pitchFamily="34" charset="0"/>
              <a:buChar char="•"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social rights, labor, employer, social justice</a:t>
            </a:r>
            <a:endParaRPr lang="es-MX" sz="20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bg1">
                <a:tint val="40000"/>
                <a:satMod val="350000"/>
              </a:schemeClr>
            </a:gs>
            <a:gs pos="40000">
              <a:schemeClr val="bg1">
                <a:tint val="45000"/>
                <a:shade val="99000"/>
                <a:satMod val="350000"/>
              </a:schemeClr>
            </a:gs>
            <a:gs pos="100000">
              <a:schemeClr val="bg1">
                <a:shade val="20000"/>
                <a:satMod val="255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CuadroTexto"/>
          <p:cNvSpPr txBox="1"/>
          <p:nvPr/>
        </p:nvSpPr>
        <p:spPr>
          <a:xfrm>
            <a:off x="539552" y="1916832"/>
            <a:ext cx="7840030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s-MX" sz="2800" b="1" dirty="0" smtClean="0">
                <a:latin typeface="Arial" pitchFamily="34" charset="0"/>
                <a:cs typeface="Arial" pitchFamily="34" charset="0"/>
              </a:rPr>
              <a:t>Objetivo General: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Analizará 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y explicará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los 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conceptos fundamentales del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derecho del trabajo.  Asimismo describirá los principios laborales que son 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la esencia de esta disciplina en el ámbito individual e igualmente la filosofía particular y especifica de esta rama jurídica.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467545" y="404664"/>
            <a:ext cx="8280920" cy="65556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Nombre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unidad: 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EL DERECHO DEL TRABAJO.</a:t>
            </a:r>
          </a:p>
          <a:p>
            <a:endParaRPr lang="es-MX" sz="2800" b="1" dirty="0" smtClean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ctr"/>
            <a:r>
              <a:rPr lang="es-MX" sz="2800" dirty="0" smtClean="0">
                <a:latin typeface="Arial" pitchFamily="34" charset="0"/>
                <a:cs typeface="Arial" pitchFamily="34" charset="0"/>
              </a:rPr>
              <a:t>UNIDAD I</a:t>
            </a:r>
            <a:endParaRPr lang="es-MX" sz="2800" dirty="0">
              <a:latin typeface="Arial" pitchFamily="34" charset="0"/>
              <a:cs typeface="Arial" pitchFamily="34" charset="0"/>
            </a:endParaRPr>
          </a:p>
          <a:p>
            <a:pPr algn="ctr"/>
            <a:endParaRPr lang="es-MX" sz="2800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800" b="1" dirty="0">
                <a:latin typeface="Arial" pitchFamily="34" charset="0"/>
                <a:cs typeface="Arial" pitchFamily="34" charset="0"/>
              </a:rPr>
              <a:t>Objetivo de la 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unidad</a:t>
            </a:r>
            <a:r>
              <a:rPr lang="es-MX" sz="2800" b="1" dirty="0">
                <a:latin typeface="Arial" pitchFamily="34" charset="0"/>
                <a:cs typeface="Arial" pitchFamily="34" charset="0"/>
              </a:rPr>
              <a:t>: 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El alumno se introducirá al derecho del trabajo comprendiendo sus conceptos y conociendo los principios rectores y esencia de la materia,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3 CuadroTexto"/>
          <p:cNvSpPr txBox="1"/>
          <p:nvPr/>
        </p:nvSpPr>
        <p:spPr>
          <a:xfrm>
            <a:off x="323528" y="980728"/>
            <a:ext cx="8419095" cy="42780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2800" b="1" dirty="0" smtClean="0">
                <a:latin typeface="Arial" pitchFamily="34" charset="0"/>
                <a:cs typeface="Arial" pitchFamily="34" charset="0"/>
              </a:rPr>
              <a:t>Tema: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El Derecho del Trabajo.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r>
              <a:rPr lang="es-MX" sz="2400" dirty="0">
                <a:latin typeface="Arial" pitchFamily="34" charset="0"/>
                <a:cs typeface="Arial" pitchFamily="34" charset="0"/>
              </a:rPr>
              <a:t>1.2 Principios rectores del derecho del trabajo </a:t>
            </a:r>
            <a:r>
              <a:rPr lang="es-MX" sz="2400" dirty="0" smtClean="0">
                <a:latin typeface="Arial" pitchFamily="34" charset="0"/>
                <a:cs typeface="Arial" pitchFamily="34" charset="0"/>
              </a:rPr>
              <a:t> </a:t>
            </a:r>
          </a:p>
          <a:p>
            <a:endParaRPr lang="es-MX" sz="2800" b="1" dirty="0">
              <a:latin typeface="Arial" pitchFamily="34" charset="0"/>
              <a:cs typeface="Arial" pitchFamily="34" charset="0"/>
            </a:endParaRPr>
          </a:p>
          <a:p>
            <a:pPr algn="just"/>
            <a:r>
              <a:rPr lang="es-MX" sz="2800" b="1" dirty="0">
                <a:latin typeface="Arial" pitchFamily="34" charset="0"/>
                <a:cs typeface="Arial" pitchFamily="34" charset="0"/>
              </a:rPr>
              <a:t>Introducción</a:t>
            </a:r>
            <a:r>
              <a:rPr lang="es-MX" sz="2800" b="1" dirty="0" smtClean="0">
                <a:latin typeface="Arial" pitchFamily="34" charset="0"/>
                <a:cs typeface="Arial" pitchFamily="34" charset="0"/>
              </a:rPr>
              <a:t>: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En 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la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presente 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se abordarán temas relacionados con la construcción de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la 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definición del derecho laboral con algunos elementos que permitan descubrir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sus principios </a:t>
            </a:r>
            <a:r>
              <a:rPr lang="es-MX" sz="2800" dirty="0">
                <a:latin typeface="Arial" pitchFamily="34" charset="0"/>
                <a:cs typeface="Arial" pitchFamily="34" charset="0"/>
              </a:rPr>
              <a:t>y al mismo tiempo </a:t>
            </a:r>
            <a:r>
              <a:rPr lang="es-MX" sz="2800" dirty="0" smtClean="0">
                <a:latin typeface="Arial" pitchFamily="34" charset="0"/>
                <a:cs typeface="Arial" pitchFamily="34" charset="0"/>
              </a:rPr>
              <a:t>su importancia.</a:t>
            </a:r>
            <a:endParaRPr lang="es-MX" sz="2800" dirty="0" smtClean="0">
              <a:latin typeface="Arial" pitchFamily="34" charset="0"/>
              <a:cs typeface="Arial" pitchFamily="34" charset="0"/>
            </a:endParaRPr>
          </a:p>
          <a:p>
            <a:pPr algn="just"/>
            <a:endParaRPr lang="es-MX" sz="2400" dirty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ángulo 2"/>
          <p:cNvSpPr/>
          <p:nvPr/>
        </p:nvSpPr>
        <p:spPr>
          <a:xfrm>
            <a:off x="1043608" y="764704"/>
            <a:ext cx="7488832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000" dirty="0"/>
              <a:t>El derecho del trabajo se sustenta sobre reglas de estructuras filosóficas ética y jurídica que en una u otra forma están presentes en todo y en cada una de sus instituciones.</a:t>
            </a:r>
          </a:p>
          <a:p>
            <a:pPr algn="just"/>
            <a:r>
              <a:rPr lang="es-MX" sz="2000" dirty="0"/>
              <a:t> </a:t>
            </a:r>
          </a:p>
          <a:p>
            <a:pPr algn="just"/>
            <a:r>
              <a:rPr lang="es-MX" sz="2000" dirty="0"/>
              <a:t>Los principios rectores del derecho de trabajo están establecidos en “aquellos postulados de la política jurídica laboral que aparecen de manera expresa o tácitamente, consagrados en sus normas, </a:t>
            </a:r>
          </a:p>
          <a:p>
            <a:pPr algn="just"/>
            <a:endParaRPr lang="es-MX" sz="2000" dirty="0" smtClean="0"/>
          </a:p>
          <a:p>
            <a:pPr algn="just"/>
            <a:endParaRPr lang="es-MX" sz="2000" dirty="0"/>
          </a:p>
          <a:p>
            <a:pPr algn="just"/>
            <a:endParaRPr lang="es-MX" sz="2000" dirty="0"/>
          </a:p>
        </p:txBody>
      </p:sp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9592" y="3922778"/>
            <a:ext cx="7272808" cy="24585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597602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ángulo 5"/>
          <p:cNvSpPr/>
          <p:nvPr/>
        </p:nvSpPr>
        <p:spPr>
          <a:xfrm>
            <a:off x="683568" y="548680"/>
            <a:ext cx="7632848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es-MX" sz="2400" dirty="0"/>
              <a:t>La idea del trabajo como un deber social y como un derecho: en fundamento filosófico del derecho laboral en México. Lo consagra el art. 123 constitucional “toda persona tienen derecho a un trabajo digno y socialmente útil”. La LFT establece “el trabajo es un derecho y un deber social”. </a:t>
            </a:r>
          </a:p>
          <a:p>
            <a:pPr algn="just"/>
            <a:endParaRPr lang="es-MX" sz="2400" dirty="0"/>
          </a:p>
          <a:p>
            <a:pPr algn="just"/>
            <a:r>
              <a:rPr lang="es-MX" sz="2400" dirty="0"/>
              <a:t>Aprender, satisfacer necesidades, ser mejor, cambiar de status social “$”, servicio, Aplicar tus conocimientos.</a:t>
            </a:r>
          </a:p>
          <a:p>
            <a:pPr algn="just"/>
            <a:r>
              <a:rPr lang="es-MX" sz="2400" dirty="0"/>
              <a:t> </a:t>
            </a:r>
          </a:p>
          <a:p>
            <a:pPr algn="just"/>
            <a:r>
              <a:rPr lang="es-MX" sz="2400" dirty="0"/>
              <a:t>El deber social es algo que nos gusta hacer sin que nos obliguen con una remuneración y que el individuo crezca más en la sociedad. </a:t>
            </a:r>
          </a:p>
          <a:p>
            <a:pPr algn="just"/>
            <a:endParaRPr lang="es-MX" sz="2400" dirty="0"/>
          </a:p>
          <a:p>
            <a:pPr algn="just"/>
            <a:r>
              <a:rPr lang="es-MX" sz="2400" dirty="0"/>
              <a:t>Artículo 123 constitucional y 3 de la Ley Federal de Trabajo</a:t>
            </a:r>
          </a:p>
        </p:txBody>
      </p:sp>
    </p:spTree>
    <p:extLst>
      <p:ext uri="{BB962C8B-B14F-4D97-AF65-F5344CB8AC3E}">
        <p14:creationId xmlns:p14="http://schemas.microsoft.com/office/powerpoint/2010/main" val="23977071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Imagen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71600" y="692696"/>
            <a:ext cx="7272808" cy="52565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250900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n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576" y="836712"/>
            <a:ext cx="7632848" cy="5040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5296885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610</Words>
  <Application>Microsoft Office PowerPoint</Application>
  <PresentationFormat>Presentación en pantalla (4:3)</PresentationFormat>
  <Paragraphs>63</Paragraphs>
  <Slides>13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13</vt:i4>
      </vt:variant>
    </vt:vector>
  </HeadingPairs>
  <TitlesOfParts>
    <vt:vector size="17" baseType="lpstr">
      <vt:lpstr>Arial</vt:lpstr>
      <vt:lpstr>Arial Black</vt:lpstr>
      <vt:lpstr>Calibri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mas</dc:creator>
  <cp:lastModifiedBy>Docente</cp:lastModifiedBy>
  <cp:revision>29</cp:revision>
  <dcterms:created xsi:type="dcterms:W3CDTF">2012-08-07T16:35:15Z</dcterms:created>
  <dcterms:modified xsi:type="dcterms:W3CDTF">2016-08-18T22:54:00Z</dcterms:modified>
</cp:coreProperties>
</file>